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</p:sldIdLst>
  <p:sldSz cy="6858000" cx="12192000"/>
  <p:notesSz cx="6858000" cy="9144000"/>
  <p:embeddedFontLst>
    <p:embeddedFont>
      <p:font typeface="Quattrocento Sans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9" roundtripDataSignature="AMtx7mglLGdqLcy25PMwdr04jU4XJD0S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font" Target="fonts/QuattrocentoSans-bold.fntdata"/><Relationship Id="rId41" Type="http://schemas.openxmlformats.org/officeDocument/2006/relationships/slide" Target="slides/slide36.xml"/><Relationship Id="rId85" Type="http://schemas.openxmlformats.org/officeDocument/2006/relationships/font" Target="fonts/QuattrocentoSans-regular.fntdata"/><Relationship Id="rId44" Type="http://schemas.openxmlformats.org/officeDocument/2006/relationships/slide" Target="slides/slide39.xml"/><Relationship Id="rId88" Type="http://schemas.openxmlformats.org/officeDocument/2006/relationships/font" Target="fonts/QuattrocentoSans-boldItalic.fntdata"/><Relationship Id="rId43" Type="http://schemas.openxmlformats.org/officeDocument/2006/relationships/slide" Target="slides/slide38.xml"/><Relationship Id="rId87" Type="http://schemas.openxmlformats.org/officeDocument/2006/relationships/font" Target="fonts/QuattrocentoSans-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customschemas.google.com/relationships/presentationmetadata" Target="meta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" name="Google Shape;3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7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7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7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7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Slide Show mode, select the arrows to visit links.</a:t>
            </a:r>
            <a:endParaRPr/>
          </a:p>
        </p:txBody>
      </p:sp>
      <p:sp>
        <p:nvSpPr>
          <p:cNvPr id="715" name="Google Shape;715;p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1"/>
          <p:cNvSpPr/>
          <p:nvPr/>
        </p:nvSpPr>
        <p:spPr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" name="Google Shape;19;p81"/>
          <p:cNvSpPr txBox="1"/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2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2" name="Google Shape;22;p82"/>
          <p:cNvCxnSpPr/>
          <p:nvPr/>
        </p:nvCxnSpPr>
        <p:spPr>
          <a:xfrm>
            <a:off x="604434" y="1196392"/>
            <a:ext cx="10983132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" name="Google Shape;23;p82"/>
          <p:cNvSpPr txBox="1"/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  <a:defRPr sz="2800">
                <a:solidFill>
                  <a:srgbClr val="3A383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2"/>
          <p:cNvSpPr txBox="1"/>
          <p:nvPr>
            <p:ph idx="1" type="body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Quattrocento Sans"/>
              <a:buNone/>
              <a:defRPr sz="1200">
                <a:solidFill>
                  <a:srgbClr val="3F3F3F"/>
                </a:solidFill>
              </a:defRPr>
            </a:lvl1pPr>
            <a:lvl2pPr indent="-3048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indent="-3048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1200">
                <a:solidFill>
                  <a:srgbClr val="3F3F3F"/>
                </a:solidFill>
              </a:defRPr>
            </a:lvl3pPr>
            <a:lvl4pPr indent="-3048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1200">
                <a:solidFill>
                  <a:srgbClr val="3F3F3F"/>
                </a:solidFill>
              </a:defRPr>
            </a:lvl4pPr>
            <a:lvl5pPr indent="-3048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12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82"/>
          <p:cNvSpPr txBox="1"/>
          <p:nvPr>
            <p:ph idx="10" type="dt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2"/>
          <p:cNvSpPr txBox="1"/>
          <p:nvPr>
            <p:ph idx="11" type="ftr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2"/>
          <p:cNvSpPr txBox="1"/>
          <p:nvPr>
            <p:ph idx="12" type="sldNum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3"/>
          <p:cNvSpPr/>
          <p:nvPr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" name="Google Shape;30;p83"/>
          <p:cNvSpPr/>
          <p:nvPr/>
        </p:nvSpPr>
        <p:spPr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" name="Google Shape;31;p83"/>
          <p:cNvSpPr txBox="1"/>
          <p:nvPr>
            <p:ph type="title"/>
          </p:nvPr>
        </p:nvSpPr>
        <p:spPr>
          <a:xfrm>
            <a:off x="521208" y="1536192"/>
            <a:ext cx="6876288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3"/>
          <p:cNvSpPr txBox="1"/>
          <p:nvPr>
            <p:ph idx="1" type="body"/>
          </p:nvPr>
        </p:nvSpPr>
        <p:spPr>
          <a:xfrm>
            <a:off x="539496" y="2560320"/>
            <a:ext cx="9445752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Quattrocento Sans"/>
              <a:buNone/>
              <a:defRPr sz="2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048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indent="-3048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1200">
                <a:solidFill>
                  <a:srgbClr val="3F3F3F"/>
                </a:solidFill>
              </a:defRPr>
            </a:lvl3pPr>
            <a:lvl4pPr indent="-3048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1200">
                <a:solidFill>
                  <a:srgbClr val="3F3F3F"/>
                </a:solidFill>
              </a:defRPr>
            </a:lvl4pPr>
            <a:lvl5pPr indent="-3048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12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0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Google Shape;11;p80"/>
          <p:cNvSpPr txBox="1"/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80"/>
          <p:cNvSpPr txBox="1"/>
          <p:nvPr>
            <p:ph idx="1" type="body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04800" lvl="1" marL="9144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04800" lvl="2" marL="13716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04800" lvl="3" marL="18288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04800" lvl="4" marL="22860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04800" lvl="5" marL="2743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04800" lvl="6" marL="32004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04800" lvl="7" marL="36576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80"/>
          <p:cNvSpPr txBox="1"/>
          <p:nvPr>
            <p:ph idx="10" type="dt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" name="Google Shape;14;p80"/>
          <p:cNvSpPr txBox="1"/>
          <p:nvPr>
            <p:ph idx="11" type="ftr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5" name="Google Shape;15;p80"/>
          <p:cNvSpPr txBox="1"/>
          <p:nvPr>
            <p:ph idx="12" type="sldNum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" name="Google Shape;16;p80"/>
          <p:cNvCxnSpPr/>
          <p:nvPr/>
        </p:nvCxnSpPr>
        <p:spPr>
          <a:xfrm>
            <a:off x="604434" y="1196392"/>
            <a:ext cx="10983132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dynatrace.com/resources/ebooks/javabook/the-three-jvms/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dynatrace.com/resources/ebooks/javabook/how-garbage-collection-works/" TargetMode="External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hyperlink" Target="https://dzone.com/articles/how-to-reduce-long-gc-pause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dynatrace.com/resources/ebooks/javabook/reduce-garbage-collection-pause-time/" TargetMode="External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Relationship Id="rId6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Relationship Id="rId4" Type="http://schemas.openxmlformats.org/officeDocument/2006/relationships/image" Target="../media/image53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Relationship Id="rId5" Type="http://schemas.openxmlformats.org/officeDocument/2006/relationships/image" Target="../media/image55.png"/><Relationship Id="rId6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Relationship Id="rId4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Relationship Id="rId5" Type="http://schemas.openxmlformats.org/officeDocument/2006/relationships/image" Target="../media/image60.png"/><Relationship Id="rId6" Type="http://schemas.openxmlformats.org/officeDocument/2006/relationships/image" Target="../media/image62.png"/><Relationship Id="rId7" Type="http://schemas.openxmlformats.org/officeDocument/2006/relationships/image" Target="../media/image6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2.png"/><Relationship Id="rId4" Type="http://schemas.openxmlformats.org/officeDocument/2006/relationships/image" Target="../media/image6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7.png"/><Relationship Id="rId4" Type="http://schemas.openxmlformats.org/officeDocument/2006/relationships/hyperlink" Target="https://www.oracle.com/technical-resources/articles/java/g1gc.html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6.png"/><Relationship Id="rId4" Type="http://schemas.openxmlformats.org/officeDocument/2006/relationships/image" Target="../media/image68.png"/><Relationship Id="rId5" Type="http://schemas.openxmlformats.org/officeDocument/2006/relationships/image" Target="../media/image7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6.png"/><Relationship Id="rId4" Type="http://schemas.openxmlformats.org/officeDocument/2006/relationships/image" Target="../media/image82.png"/><Relationship Id="rId5" Type="http://schemas.openxmlformats.org/officeDocument/2006/relationships/image" Target="../media/image80.png"/><Relationship Id="rId6" Type="http://schemas.openxmlformats.org/officeDocument/2006/relationships/image" Target="../media/image53.png"/><Relationship Id="rId7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4.png"/><Relationship Id="rId4" Type="http://schemas.openxmlformats.org/officeDocument/2006/relationships/image" Target="../media/image9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5.png"/><Relationship Id="rId4" Type="http://schemas.openxmlformats.org/officeDocument/2006/relationships/hyperlink" Target="https://dzone.com/articles/java-runtime-performance-monitoring-gc-and-safepoi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plumbr.io/handbook/garbage-collection-algorithms-implementations/parallel-gc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4.png"/><Relationship Id="rId4" Type="http://schemas.openxmlformats.org/officeDocument/2006/relationships/hyperlink" Target="https://plumbr.io/handbook/gc-tuning-in-practice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plumbr.io/handbook/garbage-collection-algorithms-implementations#concurrent-mark-and-sweep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plumbr.io/handbook/garbage-collection-algorithms-implementations#g1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plumbr.io/handbook/gc-tuning-measuring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://msnider.github.io/blog/2014/01/07/visualvm-on-a-remote-ec2-instance-over-an-ssh-tunnel/" TargetMode="External"/><Relationship Id="rId4" Type="http://schemas.openxmlformats.org/officeDocument/2006/relationships/hyperlink" Target="https://codetips.coloza.com/2017/07/visualvm-remote-ec2-over-ssh.html" TargetMode="External"/><Relationship Id="rId5" Type="http://schemas.openxmlformats.org/officeDocument/2006/relationships/hyperlink" Target="https://stackoverflow.com/questions/19130877/why-does-jmx-connection-to-amazon-ec2-fail" TargetMode="External"/><Relationship Id="rId6" Type="http://schemas.openxmlformats.org/officeDocument/2006/relationships/hyperlink" Target="https://www.youtube.com/watch?v=e8gMt0wixl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3.png"/><Relationship Id="rId4" Type="http://schemas.openxmlformats.org/officeDocument/2006/relationships/image" Target="../media/image9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4.png"/><Relationship Id="rId4" Type="http://schemas.openxmlformats.org/officeDocument/2006/relationships/image" Target="../media/image10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102.png"/></Relationships>
</file>

<file path=ppt/slides/_rels/slide77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oracle.com/java/technologies/javase/gc-tuning-6.html" TargetMode="External"/><Relationship Id="rId10" Type="http://schemas.openxmlformats.org/officeDocument/2006/relationships/hyperlink" Target="https://www.oracle.com/java/technologies/javase/javase-core-technologies-apis.html" TargetMode="External"/><Relationship Id="rId13" Type="http://schemas.openxmlformats.org/officeDocument/2006/relationships/hyperlink" Target="https://www.oracle.com/java/technologies/javase/hotspot-garbage-collection.html" TargetMode="External"/><Relationship Id="rId12" Type="http://schemas.openxmlformats.org/officeDocument/2006/relationships/hyperlink" Target="https://docs.oracle.com/javase/9/gctuning/JSGCT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docs.oracle.com/javase/tutorial/index.html" TargetMode="External"/><Relationship Id="rId4" Type="http://schemas.openxmlformats.org/officeDocument/2006/relationships/hyperlink" Target="https://www.dynatrace.com/resources/ebooks/javabook/performance-engineering/" TargetMode="External"/><Relationship Id="rId9" Type="http://schemas.openxmlformats.org/officeDocument/2006/relationships/hyperlink" Target="https://www.oracle.com/java/technologies/tuning-garbage-collection-v50-java-virtual-machine.html" TargetMode="External"/><Relationship Id="rId15" Type="http://schemas.openxmlformats.org/officeDocument/2006/relationships/hyperlink" Target="https://docs.oracle.com/javase/8/docs/technotes/guides/troubleshoot/tooldescr.html" TargetMode="External"/><Relationship Id="rId14" Type="http://schemas.openxmlformats.org/officeDocument/2006/relationships/hyperlink" Target="https://docs.oracle.com/javase/7/docs/technotes/tools/windows/java.html" TargetMode="External"/><Relationship Id="rId5" Type="http://schemas.openxmlformats.org/officeDocument/2006/relationships/hyperlink" Target="https://www.dynatrace.com/resources/ebooks/javabook/performance-engineering/" TargetMode="External"/><Relationship Id="rId6" Type="http://schemas.openxmlformats.org/officeDocument/2006/relationships/hyperlink" Target="https://www.dynatrace.com/resources/ebooks/javabook/performance-engineering/" TargetMode="External"/><Relationship Id="rId7" Type="http://schemas.openxmlformats.org/officeDocument/2006/relationships/hyperlink" Target="https://www.dynatrace.com/resources/ebooks/javabook/performance-engineering/" TargetMode="External"/><Relationship Id="rId8" Type="http://schemas.openxmlformats.org/officeDocument/2006/relationships/hyperlink" Target="https://docs.oracle.com/javase/7/docs/technotes/guides/management/monitoringguide.html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/>
          <p:nvPr>
            <p:ph idx="4294967295" type="ctrTitle"/>
          </p:nvPr>
        </p:nvSpPr>
        <p:spPr>
          <a:xfrm>
            <a:off x="838200" y="1164324"/>
            <a:ext cx="105156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Cloud Performance Engineering in DevOps</a:t>
            </a:r>
            <a:endParaRPr b="1" i="0" sz="4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" name="Google Shape;39;p1"/>
          <p:cNvSpPr txBox="1"/>
          <p:nvPr>
            <p:ph idx="4294967295" type="subTitle"/>
          </p:nvPr>
        </p:nvSpPr>
        <p:spPr>
          <a:xfrm>
            <a:off x="951346" y="4862945"/>
            <a:ext cx="2367871" cy="554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Quattrocento Sans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sp>
        <p:nvSpPr>
          <p:cNvPr id="40" name="Google Shape;40;p1"/>
          <p:cNvSpPr txBox="1"/>
          <p:nvPr/>
        </p:nvSpPr>
        <p:spPr>
          <a:xfrm>
            <a:off x="951346" y="2770909"/>
            <a:ext cx="43527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Java Performance Engineering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 txBox="1"/>
          <p:nvPr>
            <p:ph type="title"/>
          </p:nvPr>
        </p:nvSpPr>
        <p:spPr>
          <a:xfrm>
            <a:off x="521207" y="448056"/>
            <a:ext cx="8746083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Design phase activities</a:t>
            </a:r>
            <a:endParaRPr/>
          </a:p>
        </p:txBody>
      </p:sp>
      <p:sp>
        <p:nvSpPr>
          <p:cNvPr id="102" name="Google Shape;102;p10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103" name="Google Shape;10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431" y="1766619"/>
            <a:ext cx="9849858" cy="3627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 txBox="1"/>
          <p:nvPr>
            <p:ph type="title"/>
          </p:nvPr>
        </p:nvSpPr>
        <p:spPr>
          <a:xfrm>
            <a:off x="521207" y="448056"/>
            <a:ext cx="9609112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Build for Performance</a:t>
            </a:r>
            <a:endParaRPr/>
          </a:p>
        </p:txBody>
      </p:sp>
      <p:sp>
        <p:nvSpPr>
          <p:cNvPr id="109" name="Google Shape;109;p11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110" name="Google Shape;11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7736" y="1357764"/>
            <a:ext cx="8212583" cy="5052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/>
          <p:nvPr>
            <p:ph type="title"/>
          </p:nvPr>
        </p:nvSpPr>
        <p:spPr>
          <a:xfrm>
            <a:off x="521207" y="448056"/>
            <a:ext cx="9609112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Build phase activities</a:t>
            </a:r>
            <a:endParaRPr/>
          </a:p>
        </p:txBody>
      </p:sp>
      <p:sp>
        <p:nvSpPr>
          <p:cNvPr id="116" name="Google Shape;116;p12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117" name="Google Shape;11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0650" y="1741736"/>
            <a:ext cx="9410700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/>
          <p:nvPr>
            <p:ph type="title"/>
          </p:nvPr>
        </p:nvSpPr>
        <p:spPr>
          <a:xfrm>
            <a:off x="521207" y="448056"/>
            <a:ext cx="9609112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Performance Testing</a:t>
            </a:r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124" name="Google Shape;12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6784" y="1308704"/>
            <a:ext cx="8546868" cy="5024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/>
          <p:nvPr>
            <p:ph type="title"/>
          </p:nvPr>
        </p:nvSpPr>
        <p:spPr>
          <a:xfrm>
            <a:off x="521207" y="448056"/>
            <a:ext cx="9609112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Performance Testing activities</a:t>
            </a:r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131" name="Google Shape;13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9225" y="1504950"/>
            <a:ext cx="935355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 txBox="1"/>
          <p:nvPr>
            <p:ph type="title"/>
          </p:nvPr>
        </p:nvSpPr>
        <p:spPr>
          <a:xfrm>
            <a:off x="521207" y="448056"/>
            <a:ext cx="9609112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Production</a:t>
            </a: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7582" y="1356495"/>
            <a:ext cx="8539360" cy="5013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521207" y="448056"/>
            <a:ext cx="9609112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Maintaining Performance in Production</a:t>
            </a: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145" name="Google Shape;14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1006" y="1702514"/>
            <a:ext cx="9982538" cy="329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/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Java Program Execution</a:t>
            </a:r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152" name="Google Shape;15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224" y="1622355"/>
            <a:ext cx="9802870" cy="3966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JVM Architecture</a:t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9221" y="1455355"/>
            <a:ext cx="6877520" cy="4881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JVM Memory</a:t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166" name="Google Shape;166;p19"/>
          <p:cNvPicPr preferRelativeResize="0"/>
          <p:nvPr/>
        </p:nvPicPr>
        <p:blipFill rotWithShape="1">
          <a:blip r:embed="rId3">
            <a:alphaModFix/>
          </a:blip>
          <a:srcRect b="0" l="0" r="0" t="6824"/>
          <a:stretch/>
        </p:blipFill>
        <p:spPr>
          <a:xfrm>
            <a:off x="2409196" y="1387010"/>
            <a:ext cx="7361527" cy="5040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/>
          <p:cNvSpPr txBox="1"/>
          <p:nvPr>
            <p:ph type="title"/>
          </p:nvPr>
        </p:nvSpPr>
        <p:spPr>
          <a:xfrm>
            <a:off x="521207" y="448056"/>
            <a:ext cx="8797454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Software Performance Engineering (SPE) - Definition</a:t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47" name="Google Shape;47;p2"/>
          <p:cNvPicPr preferRelativeResize="0"/>
          <p:nvPr/>
        </p:nvPicPr>
        <p:blipFill rotWithShape="1">
          <a:blip r:embed="rId3">
            <a:alphaModFix/>
          </a:blip>
          <a:srcRect b="0" l="0" r="0" t="20504"/>
          <a:stretch/>
        </p:blipFill>
        <p:spPr>
          <a:xfrm>
            <a:off x="1715783" y="1746605"/>
            <a:ext cx="8713078" cy="4092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Execution Engine</a:t>
            </a: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173" name="Google Shape;17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231" y="1523893"/>
            <a:ext cx="9029700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Other components</a:t>
            </a: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180" name="Google Shape;18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7732" y="1983179"/>
            <a:ext cx="8991600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Not all JVMS are created Equal</a:t>
            </a: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sp>
        <p:nvSpPr>
          <p:cNvPr id="187" name="Google Shape;187;p22"/>
          <p:cNvSpPr txBox="1"/>
          <p:nvPr/>
        </p:nvSpPr>
        <p:spPr>
          <a:xfrm>
            <a:off x="521207" y="1350991"/>
            <a:ext cx="75337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https://www.dynatrace.com/resources/ebooks/javabook/the-three-jvms/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/>
          </a:p>
        </p:txBody>
      </p:sp>
      <p:pic>
        <p:nvPicPr>
          <p:cNvPr id="188" name="Google Shape;188;p22"/>
          <p:cNvPicPr preferRelativeResize="0"/>
          <p:nvPr/>
        </p:nvPicPr>
        <p:blipFill rotWithShape="1">
          <a:blip r:embed="rId4">
            <a:alphaModFix/>
          </a:blip>
          <a:srcRect b="17787" l="3084" r="2980" t="14579"/>
          <a:stretch/>
        </p:blipFill>
        <p:spPr>
          <a:xfrm>
            <a:off x="5573729" y="1880169"/>
            <a:ext cx="5404206" cy="1191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 rotWithShape="1">
          <a:blip r:embed="rId5">
            <a:alphaModFix/>
          </a:blip>
          <a:srcRect b="12546" l="2067" r="0" t="8885"/>
          <a:stretch/>
        </p:blipFill>
        <p:spPr>
          <a:xfrm>
            <a:off x="5598664" y="3406396"/>
            <a:ext cx="5354335" cy="121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 rotWithShape="1">
          <a:blip r:embed="rId6">
            <a:alphaModFix/>
          </a:blip>
          <a:srcRect b="12021" l="-280" r="1560" t="11953"/>
          <a:stretch/>
        </p:blipFill>
        <p:spPr>
          <a:xfrm>
            <a:off x="5573729" y="4953172"/>
            <a:ext cx="5435029" cy="120207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/>
        </p:nvSpPr>
        <p:spPr>
          <a:xfrm>
            <a:off x="1784928" y="2152906"/>
            <a:ext cx="35232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Oracle Hotspot JVM </a:t>
            </a:r>
            <a:b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(formerly known as the Sun JVM)</a:t>
            </a:r>
            <a:endParaRPr/>
          </a:p>
        </p:txBody>
      </p:sp>
      <p:sp>
        <p:nvSpPr>
          <p:cNvPr id="192" name="Google Shape;192;p22"/>
          <p:cNvSpPr txBox="1"/>
          <p:nvPr/>
        </p:nvSpPr>
        <p:spPr>
          <a:xfrm>
            <a:off x="2321260" y="3904447"/>
            <a:ext cx="24794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IBM WebSphere JVM</a:t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2563914" y="5238035"/>
            <a:ext cx="17241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Oracle JRockit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How Garbage Collection really works</a:t>
            </a:r>
            <a:endParaRPr/>
          </a:p>
        </p:txBody>
      </p:sp>
      <p:sp>
        <p:nvSpPr>
          <p:cNvPr id="199" name="Google Shape;199;p23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sp>
        <p:nvSpPr>
          <p:cNvPr id="200" name="Google Shape;200;p23"/>
          <p:cNvSpPr txBox="1"/>
          <p:nvPr/>
        </p:nvSpPr>
        <p:spPr>
          <a:xfrm>
            <a:off x="521207" y="1350991"/>
            <a:ext cx="91553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https://www.dynatrace.com/resources/ebooks/javabook/how-garbage-collection-works/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/>
          </a:p>
        </p:txBody>
      </p:sp>
      <p:sp>
        <p:nvSpPr>
          <p:cNvPr id="201" name="Google Shape;201;p23"/>
          <p:cNvSpPr txBox="1"/>
          <p:nvPr/>
        </p:nvSpPr>
        <p:spPr>
          <a:xfrm>
            <a:off x="626724" y="1890445"/>
            <a:ext cx="766786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Many people think garbage collection collects and discards dead objects.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reality, Java garbage collection is doing the opposite!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Live objects are tracked and everything else designated garbage.</a:t>
            </a:r>
            <a:endParaRPr/>
          </a:p>
        </p:txBody>
      </p:sp>
      <p:pic>
        <p:nvPicPr>
          <p:cNvPr id="202" name="Google Shape;202;p23"/>
          <p:cNvPicPr preferRelativeResize="0"/>
          <p:nvPr/>
        </p:nvPicPr>
        <p:blipFill rotWithShape="1">
          <a:blip r:embed="rId4">
            <a:alphaModFix/>
          </a:blip>
          <a:srcRect b="5113" l="3683" r="2328" t="3395"/>
          <a:stretch/>
        </p:blipFill>
        <p:spPr>
          <a:xfrm>
            <a:off x="2489234" y="2983897"/>
            <a:ext cx="5219272" cy="292813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 txBox="1"/>
          <p:nvPr/>
        </p:nvSpPr>
        <p:spPr>
          <a:xfrm>
            <a:off x="2044557" y="5932433"/>
            <a:ext cx="63857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New objects are simply allocated at the end of the used heap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Garbage Collection Roots</a:t>
            </a:r>
            <a:endParaRPr/>
          </a:p>
        </p:txBody>
      </p:sp>
      <p:sp>
        <p:nvSpPr>
          <p:cNvPr id="210" name="Google Shape;210;p24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211" name="Google Shape;21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9931" y="1385837"/>
            <a:ext cx="9197163" cy="336691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/>
        </p:nvSpPr>
        <p:spPr>
          <a:xfrm>
            <a:off x="521207" y="5050453"/>
            <a:ext cx="593604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simple Java application has the following GC roots: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 variables in the main method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main thread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Static variables of the main class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Garbage Collection Roots</a:t>
            </a:r>
            <a:endParaRPr/>
          </a:p>
        </p:txBody>
      </p:sp>
      <p:sp>
        <p:nvSpPr>
          <p:cNvPr id="219" name="Google Shape;219;p25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220" name="Google Shape;22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5454" y="1490769"/>
            <a:ext cx="6037031" cy="40534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/>
        </p:nvSpPr>
        <p:spPr>
          <a:xfrm>
            <a:off x="654771" y="5700706"/>
            <a:ext cx="109946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GC roots are objects that are themselves referenced by the JVM and thus keep every other object from being garbage-collected.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Mark-and-sweep algorithm</a:t>
            </a:r>
            <a:endParaRPr/>
          </a:p>
        </p:txBody>
      </p:sp>
      <p:sp>
        <p:nvSpPr>
          <p:cNvPr id="228" name="Google Shape;228;p26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sp>
        <p:nvSpPr>
          <p:cNvPr id="229" name="Google Shape;229;p26"/>
          <p:cNvSpPr txBox="1"/>
          <p:nvPr/>
        </p:nvSpPr>
        <p:spPr>
          <a:xfrm>
            <a:off x="466098" y="1387012"/>
            <a:ext cx="1172590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determine which objects are no longer in use, the JVM intermittently runs what is very aptly called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</a:t>
            </a:r>
            <a: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mark-and-sweep algorithm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As you might intuit, it's a straightforward, two-step process: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algorithm traverses all object references, starting with the GC roots, and marks every object found as alive.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All of the heap memory that is not occupied by marked objects is reclaimed.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It is simply marked as free, essentially swept free of unused objects</a:t>
            </a:r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501" y="3207464"/>
            <a:ext cx="4557446" cy="324585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/>
          <p:cNvSpPr txBox="1"/>
          <p:nvPr/>
        </p:nvSpPr>
        <p:spPr>
          <a:xfrm>
            <a:off x="6431622" y="3647326"/>
            <a:ext cx="528779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When objects are no longer referenced directly or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indirectly by a GC root, they will be removed.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There are no classic memory leaks.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Analysis cannot really identify memory leaks;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 can only point out suspicious objects.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Compaction</a:t>
            </a:r>
            <a:endParaRPr/>
          </a:p>
        </p:txBody>
      </p:sp>
      <p:sp>
        <p:nvSpPr>
          <p:cNvPr id="238" name="Google Shape;238;p27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239" name="Google Shape;239;p27"/>
          <p:cNvPicPr preferRelativeResize="0"/>
          <p:nvPr/>
        </p:nvPicPr>
        <p:blipFill rotWithShape="1">
          <a:blip r:embed="rId3">
            <a:alphaModFix/>
          </a:blip>
          <a:srcRect b="5257" l="2748" r="3368" t="3588"/>
          <a:stretch/>
        </p:blipFill>
        <p:spPr>
          <a:xfrm>
            <a:off x="2373330" y="3437197"/>
            <a:ext cx="5311740" cy="308224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/>
        </p:nvSpPr>
        <p:spPr>
          <a:xfrm>
            <a:off x="657546" y="1383690"/>
            <a:ext cx="1107386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Whenever we create a new object in Java, the JVM automatically allocates a block of memory large enough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fit the new object on the heap. Repeated allocation and reclamation leads to memory fragmentation,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which is similar to disk fragmentation. Memory fragmentation leads to two problems:</a:t>
            </a:r>
            <a:endParaRPr/>
          </a:p>
        </p:txBody>
      </p:sp>
      <p:sp>
        <p:nvSpPr>
          <p:cNvPr id="241" name="Google Shape;241;p27"/>
          <p:cNvSpPr txBox="1"/>
          <p:nvPr/>
        </p:nvSpPr>
        <p:spPr>
          <a:xfrm>
            <a:off x="657546" y="2353186"/>
            <a:ext cx="33544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Reduced allocation speed: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Allocation Errors:</a:t>
            </a:r>
            <a:endParaRPr/>
          </a:p>
        </p:txBody>
      </p:sp>
      <p:sp>
        <p:nvSpPr>
          <p:cNvPr id="242" name="Google Shape;242;p27"/>
          <p:cNvSpPr txBox="1"/>
          <p:nvPr/>
        </p:nvSpPr>
        <p:spPr>
          <a:xfrm>
            <a:off x="2112607" y="3045683"/>
            <a:ext cx="63617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Java avoids memory fragmentation by executing compaction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GC Pause time</a:t>
            </a:r>
            <a:endParaRPr/>
          </a:p>
        </p:txBody>
      </p:sp>
      <p:sp>
        <p:nvSpPr>
          <p:cNvPr id="249" name="Google Shape;249;p28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250" name="Google Shape;25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400" y="1506702"/>
            <a:ext cx="91440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8"/>
          <p:cNvSpPr txBox="1"/>
          <p:nvPr/>
        </p:nvSpPr>
        <p:spPr>
          <a:xfrm>
            <a:off x="603400" y="3792992"/>
            <a:ext cx="3953326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High Object Creation Rate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Undersized Young Generation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Choice of GC Algorithm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Process Swapping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Tuning the Number of GC threads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Background IO traffic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System.gc() Calls</a:t>
            </a:r>
            <a:endParaRPr/>
          </a:p>
        </p:txBody>
      </p:sp>
      <p:sp>
        <p:nvSpPr>
          <p:cNvPr id="252" name="Google Shape;252;p28"/>
          <p:cNvSpPr txBox="1"/>
          <p:nvPr/>
        </p:nvSpPr>
        <p:spPr>
          <a:xfrm>
            <a:off x="4893808" y="4439322"/>
            <a:ext cx="61098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https://dzone.com/articles/how-to-reduce-long-gc-pause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Reducing GC Pause Time Continued.. </a:t>
            </a:r>
            <a:endParaRPr/>
          </a:p>
        </p:txBody>
      </p:sp>
      <p:sp>
        <p:nvSpPr>
          <p:cNvPr id="259" name="Google Shape;259;p29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sp>
        <p:nvSpPr>
          <p:cNvPr id="260" name="Google Shape;260;p29"/>
          <p:cNvSpPr txBox="1"/>
          <p:nvPr/>
        </p:nvSpPr>
        <p:spPr>
          <a:xfrm>
            <a:off x="688369" y="1500027"/>
            <a:ext cx="99659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https://www.dynatrace.com/resources/ebooks/javabook/reduce-garbage-collection-pause-time/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1" name="Google Shape;26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3839" y="2087847"/>
            <a:ext cx="7677150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/>
          <p:nvPr>
            <p:ph type="title"/>
          </p:nvPr>
        </p:nvSpPr>
        <p:spPr>
          <a:xfrm>
            <a:off x="521207" y="448056"/>
            <a:ext cx="6331656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Performance Testing in the SDLC</a:t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54" name="Google Shape;5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4442" y="1774539"/>
            <a:ext cx="8572500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Parallel GC</a:t>
            </a:r>
            <a:endParaRPr/>
          </a:p>
        </p:txBody>
      </p:sp>
      <p:sp>
        <p:nvSpPr>
          <p:cNvPr id="268" name="Google Shape;268;p30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269" name="Google Shape;269;p30"/>
          <p:cNvPicPr preferRelativeResize="0"/>
          <p:nvPr/>
        </p:nvPicPr>
        <p:blipFill rotWithShape="1">
          <a:blip r:embed="rId3">
            <a:alphaModFix/>
          </a:blip>
          <a:srcRect b="17787" l="3084" r="2980" t="14579"/>
          <a:stretch/>
        </p:blipFill>
        <p:spPr>
          <a:xfrm>
            <a:off x="6149082" y="1577431"/>
            <a:ext cx="5404206" cy="119180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0"/>
          <p:cNvSpPr txBox="1"/>
          <p:nvPr/>
        </p:nvSpPr>
        <p:spPr>
          <a:xfrm>
            <a:off x="7500135" y="1208099"/>
            <a:ext cx="23631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Oracle Hotspot JVM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1" name="Google Shape;271;p30"/>
          <p:cNvSpPr txBox="1"/>
          <p:nvPr/>
        </p:nvSpPr>
        <p:spPr>
          <a:xfrm>
            <a:off x="440438" y="1367965"/>
            <a:ext cx="11112850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Objects are allocated in the Eden space, which is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always considerably larger than the survivor spaces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(default ratio is 1:8, but can be configured).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 always copies surviving objects from the Eden,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currently used survivor into the second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(currently unused) survivor space.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Copying an object is, of course, more expensive than simply marking it, which is why the Eden space is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biggest of the three young-generation spaces.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vast majority of objects die in their infancy.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bigger Eden will ensure that these objects will not survive the first GC cycle, and thus not be copied at all.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Once an object has survived multiple GC cycles (how many can be configured) it is tenured to the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old generation (the old generation is also referred to as tenured space).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parallel collector is also a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compacting one, but the way it does the compaction can be configured with a wide variety of options.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Heap Layout of JVM</a:t>
            </a:r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279" name="Google Shape;27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6458" y="1457838"/>
            <a:ext cx="10007030" cy="441346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1"/>
          <p:cNvSpPr txBox="1"/>
          <p:nvPr/>
        </p:nvSpPr>
        <p:spPr>
          <a:xfrm>
            <a:off x="708917" y="6143946"/>
            <a:ext cx="75212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From Java 8, Permanent Generation (PermGen) is called MetaSpace.</a:t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4325421" y="5075434"/>
            <a:ext cx="24257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Or MetaSpace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Parallel GC</a:t>
            </a:r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289" name="Google Shape;28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0609" y="1275513"/>
            <a:ext cx="8798209" cy="3732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0609" y="5008304"/>
            <a:ext cx="8798209" cy="1474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Parallel GC</a:t>
            </a:r>
            <a:endParaRPr/>
          </a:p>
        </p:txBody>
      </p:sp>
      <p:sp>
        <p:nvSpPr>
          <p:cNvPr id="297" name="Google Shape;297;p33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298" name="Google Shape;29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465" y="1693218"/>
            <a:ext cx="10660722" cy="331152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/>
          <p:nvPr/>
        </p:nvSpPr>
        <p:spPr>
          <a:xfrm>
            <a:off x="729465" y="5342562"/>
            <a:ext cx="1013598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Server Class Machines: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System with at least 2 virtual processors and at least 2 GB of memory. 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Parallel GC Illustration</a:t>
            </a:r>
            <a:endParaRPr/>
          </a:p>
        </p:txBody>
      </p:sp>
      <p:sp>
        <p:nvSpPr>
          <p:cNvPr id="306" name="Google Shape;306;p34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307" name="Google Shape;30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034" y="1397147"/>
            <a:ext cx="10141359" cy="4839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Parallel GC Illustration</a:t>
            </a:r>
            <a:endParaRPr/>
          </a:p>
        </p:txBody>
      </p:sp>
      <p:sp>
        <p:nvSpPr>
          <p:cNvPr id="314" name="Google Shape;314;p35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315" name="Google Shape;31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933" y="1374275"/>
            <a:ext cx="10495533" cy="500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CMS GC</a:t>
            </a:r>
            <a:endParaRPr/>
          </a:p>
        </p:txBody>
      </p:sp>
      <p:sp>
        <p:nvSpPr>
          <p:cNvPr id="322" name="Google Shape;322;p36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323" name="Google Shape;32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384" y="1933924"/>
            <a:ext cx="10661632" cy="2941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CMS GC</a:t>
            </a:r>
            <a:endParaRPr/>
          </a:p>
        </p:txBody>
      </p:sp>
      <p:sp>
        <p:nvSpPr>
          <p:cNvPr id="330" name="Google Shape;330;p37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331" name="Google Shape;331;p37"/>
          <p:cNvPicPr preferRelativeResize="0"/>
          <p:nvPr/>
        </p:nvPicPr>
        <p:blipFill rotWithShape="1">
          <a:blip r:embed="rId3">
            <a:alphaModFix/>
          </a:blip>
          <a:srcRect b="0" l="3452" r="0" t="0"/>
          <a:stretch/>
        </p:blipFill>
        <p:spPr>
          <a:xfrm>
            <a:off x="636997" y="1369021"/>
            <a:ext cx="7268676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7393" y="2203821"/>
            <a:ext cx="3726791" cy="363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7"/>
          <p:cNvPicPr preferRelativeResize="0"/>
          <p:nvPr/>
        </p:nvPicPr>
        <p:blipFill rotWithShape="1">
          <a:blip r:embed="rId5">
            <a:alphaModFix/>
          </a:blip>
          <a:srcRect b="0" l="1394" r="316" t="0"/>
          <a:stretch/>
        </p:blipFill>
        <p:spPr>
          <a:xfrm>
            <a:off x="626321" y="4540846"/>
            <a:ext cx="7279353" cy="1211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7"/>
          <p:cNvPicPr preferRelativeResize="0"/>
          <p:nvPr/>
        </p:nvPicPr>
        <p:blipFill rotWithShape="1">
          <a:blip r:embed="rId6">
            <a:alphaModFix/>
          </a:blip>
          <a:srcRect b="22757" l="0" r="1459" t="0"/>
          <a:stretch/>
        </p:blipFill>
        <p:spPr>
          <a:xfrm>
            <a:off x="626321" y="5751890"/>
            <a:ext cx="7264231" cy="854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CMS GC</a:t>
            </a:r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342" name="Google Shape;34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240" y="1430387"/>
            <a:ext cx="9531529" cy="4955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CMS GC</a:t>
            </a:r>
            <a:endParaRPr/>
          </a:p>
        </p:txBody>
      </p:sp>
      <p:sp>
        <p:nvSpPr>
          <p:cNvPr id="349" name="Google Shape;349;p39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350" name="Google Shape;35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933" y="1792237"/>
            <a:ext cx="10587679" cy="3875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"/>
          <p:cNvSpPr txBox="1"/>
          <p:nvPr>
            <p:ph type="title"/>
          </p:nvPr>
        </p:nvSpPr>
        <p:spPr>
          <a:xfrm>
            <a:off x="521207" y="448056"/>
            <a:ext cx="6742622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Performance Engineering in the SDLC</a:t>
            </a:r>
            <a:endParaRPr/>
          </a:p>
        </p:txBody>
      </p:sp>
      <p:sp>
        <p:nvSpPr>
          <p:cNvPr id="60" name="Google Shape;60;p4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61" name="Google Shape;6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881" y="1394273"/>
            <a:ext cx="8406508" cy="48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CMS GC</a:t>
            </a:r>
            <a:endParaRPr/>
          </a:p>
        </p:txBody>
      </p:sp>
      <p:sp>
        <p:nvSpPr>
          <p:cNvPr id="357" name="Google Shape;357;p40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358" name="Google Shape;35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222" y="1891389"/>
            <a:ext cx="10133209" cy="279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222" y="4689939"/>
            <a:ext cx="10133209" cy="1198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CMS GC</a:t>
            </a:r>
            <a:endParaRPr/>
          </a:p>
        </p:txBody>
      </p:sp>
      <p:sp>
        <p:nvSpPr>
          <p:cNvPr id="366" name="Google Shape;366;p41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367" name="Google Shape;36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6749" y="1408759"/>
            <a:ext cx="6628756" cy="2077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6749" y="3485804"/>
            <a:ext cx="6628756" cy="147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6750" y="4958278"/>
            <a:ext cx="6628756" cy="1500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G1 GC</a:t>
            </a:r>
            <a:endParaRPr/>
          </a:p>
        </p:txBody>
      </p:sp>
      <p:sp>
        <p:nvSpPr>
          <p:cNvPr id="376" name="Google Shape;376;p42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377" name="Google Shape;37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1944" y="1379691"/>
            <a:ext cx="8681665" cy="1939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3901" y="3401691"/>
            <a:ext cx="3189056" cy="311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478" y="5008997"/>
            <a:ext cx="2280931" cy="151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64449" y="3846143"/>
            <a:ext cx="420052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64449" y="5008997"/>
            <a:ext cx="4189160" cy="1102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G1 GC</a:t>
            </a:r>
            <a:endParaRPr/>
          </a:p>
        </p:txBody>
      </p:sp>
      <p:sp>
        <p:nvSpPr>
          <p:cNvPr id="388" name="Google Shape;388;p43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389" name="Google Shape;38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5796" y="1368676"/>
            <a:ext cx="6133674" cy="1919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5796" y="3288189"/>
            <a:ext cx="6133674" cy="75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65796" y="4041754"/>
            <a:ext cx="6133674" cy="1539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61839" y="5581588"/>
            <a:ext cx="6137631" cy="670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4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G1 GC</a:t>
            </a:r>
            <a:endParaRPr/>
          </a:p>
        </p:txBody>
      </p:sp>
      <p:sp>
        <p:nvSpPr>
          <p:cNvPr id="399" name="Google Shape;399;p44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400" name="Google Shape;4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401" y="1518242"/>
            <a:ext cx="10043322" cy="920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0529" y="2632553"/>
            <a:ext cx="10015193" cy="3233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G1 GC</a:t>
            </a:r>
            <a:endParaRPr/>
          </a:p>
        </p:txBody>
      </p:sp>
      <p:sp>
        <p:nvSpPr>
          <p:cNvPr id="408" name="Google Shape;408;p45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409" name="Google Shape;40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6747" y="2742485"/>
            <a:ext cx="8900195" cy="970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6747" y="3744382"/>
            <a:ext cx="8900195" cy="678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6747" y="4521543"/>
            <a:ext cx="8900195" cy="47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6747" y="5099984"/>
            <a:ext cx="8900195" cy="95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56747" y="1702506"/>
            <a:ext cx="8900195" cy="1008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6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G1 GC</a:t>
            </a:r>
            <a:endParaRPr/>
          </a:p>
        </p:txBody>
      </p:sp>
      <p:sp>
        <p:nvSpPr>
          <p:cNvPr id="420" name="Google Shape;420;p46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421" name="Google Shape;42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593" y="1352026"/>
            <a:ext cx="10140967" cy="3372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6593" y="4724613"/>
            <a:ext cx="10140967" cy="1710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7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G1 GC</a:t>
            </a:r>
            <a:endParaRPr/>
          </a:p>
        </p:txBody>
      </p:sp>
      <p:sp>
        <p:nvSpPr>
          <p:cNvPr id="429" name="Google Shape;429;p47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430" name="Google Shape;43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06" y="2218680"/>
            <a:ext cx="9434451" cy="1983193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7"/>
          <p:cNvSpPr txBox="1"/>
          <p:nvPr/>
        </p:nvSpPr>
        <p:spPr>
          <a:xfrm>
            <a:off x="521207" y="1468742"/>
            <a:ext cx="82501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https://www.oracle.com/technical-resources/articles/java/g1gc.html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G1 GC</a:t>
            </a:r>
            <a:endParaRPr/>
          </a:p>
        </p:txBody>
      </p:sp>
      <p:sp>
        <p:nvSpPr>
          <p:cNvPr id="438" name="Google Shape;438;p48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439" name="Google Shape;43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942" y="1319186"/>
            <a:ext cx="9486472" cy="2051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0151" y="3427553"/>
            <a:ext cx="572452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1942" y="4236632"/>
            <a:ext cx="9486472" cy="1843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9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G1 GC</a:t>
            </a:r>
            <a:endParaRPr/>
          </a:p>
        </p:txBody>
      </p:sp>
      <p:sp>
        <p:nvSpPr>
          <p:cNvPr id="448" name="Google Shape;448;p49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449" name="Google Shape;44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386" y="1496282"/>
            <a:ext cx="10395735" cy="10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1701" y="2689153"/>
            <a:ext cx="69151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1701" y="3601314"/>
            <a:ext cx="9310420" cy="116026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9"/>
          <p:cNvSpPr txBox="1"/>
          <p:nvPr/>
        </p:nvSpPr>
        <p:spPr>
          <a:xfrm>
            <a:off x="9030403" y="2806819"/>
            <a:ext cx="22917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(Pause time)</a:t>
            </a:r>
            <a:endParaRPr b="1" sz="2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53" name="Google Shape;453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1207" y="4793852"/>
            <a:ext cx="7647238" cy="1725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 txBox="1"/>
          <p:nvPr>
            <p:ph type="title"/>
          </p:nvPr>
        </p:nvSpPr>
        <p:spPr>
          <a:xfrm>
            <a:off x="521207" y="448056"/>
            <a:ext cx="8746083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Advantages of Software Performance Engineering (SPE)</a:t>
            </a: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68" name="Google Shape;6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0637" y="1578313"/>
            <a:ext cx="9610725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0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G1 GC Illustration</a:t>
            </a:r>
            <a:endParaRPr/>
          </a:p>
        </p:txBody>
      </p:sp>
      <p:sp>
        <p:nvSpPr>
          <p:cNvPr id="460" name="Google Shape;460;p50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461" name="Google Shape;46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7834" y="1248806"/>
            <a:ext cx="9044576" cy="5109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G1 GC Illustration –XX:+UseG1GC </a:t>
            </a:r>
            <a:endParaRPr/>
          </a:p>
        </p:txBody>
      </p:sp>
      <p:sp>
        <p:nvSpPr>
          <p:cNvPr id="468" name="Google Shape;468;p51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469" name="Google Shape;46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0526" y="1372397"/>
            <a:ext cx="4248096" cy="1280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0683" y="2784501"/>
            <a:ext cx="4248096" cy="1389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6216" y="4349654"/>
            <a:ext cx="4275422" cy="208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97314" y="1600948"/>
            <a:ext cx="3501400" cy="342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9011" y="3513614"/>
            <a:ext cx="2280931" cy="151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2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G1 GC</a:t>
            </a:r>
            <a:endParaRPr/>
          </a:p>
        </p:txBody>
      </p:sp>
      <p:sp>
        <p:nvSpPr>
          <p:cNvPr id="480" name="Google Shape;480;p52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481" name="Google Shape;48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851" y="1924848"/>
            <a:ext cx="10394718" cy="3092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3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G1 GC</a:t>
            </a:r>
            <a:endParaRPr/>
          </a:p>
        </p:txBody>
      </p:sp>
      <p:sp>
        <p:nvSpPr>
          <p:cNvPr id="488" name="Google Shape;488;p53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489" name="Google Shape;48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466" y="2027323"/>
            <a:ext cx="10650662" cy="2955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4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Additional G1 GC Options</a:t>
            </a:r>
            <a:endParaRPr/>
          </a:p>
        </p:txBody>
      </p:sp>
      <p:sp>
        <p:nvSpPr>
          <p:cNvPr id="496" name="Google Shape;496;p54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497" name="Google Shape;49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5915" y="1842603"/>
            <a:ext cx="9358152" cy="2842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5"/>
          <p:cNvSpPr txBox="1"/>
          <p:nvPr>
            <p:ph type="title"/>
          </p:nvPr>
        </p:nvSpPr>
        <p:spPr>
          <a:xfrm>
            <a:off x="521207" y="448056"/>
            <a:ext cx="10482415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Additional G1 GC Options</a:t>
            </a:r>
            <a:endParaRPr/>
          </a:p>
        </p:txBody>
      </p:sp>
      <p:sp>
        <p:nvSpPr>
          <p:cNvPr id="504" name="Google Shape;504;p55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505" name="Google Shape;50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674" y="1770364"/>
            <a:ext cx="10290318" cy="337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6"/>
          <p:cNvSpPr txBox="1"/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JVM Performance Metrics to Monitor</a:t>
            </a:r>
            <a:endParaRPr/>
          </a:p>
        </p:txBody>
      </p:sp>
      <p:sp>
        <p:nvSpPr>
          <p:cNvPr id="512" name="Google Shape;512;p56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sp>
        <p:nvSpPr>
          <p:cNvPr id="513" name="Google Shape;513;p56"/>
          <p:cNvSpPr txBox="1"/>
          <p:nvPr/>
        </p:nvSpPr>
        <p:spPr>
          <a:xfrm>
            <a:off x="647272" y="1767155"/>
            <a:ext cx="24718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14" name="Google Shape;51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4456" y="1364638"/>
            <a:ext cx="9709670" cy="375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4456" y="5124614"/>
            <a:ext cx="9709671" cy="110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7"/>
          <p:cNvSpPr txBox="1"/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JVM Performance Metrics to Monitor</a:t>
            </a:r>
            <a:endParaRPr/>
          </a:p>
        </p:txBody>
      </p:sp>
      <p:sp>
        <p:nvSpPr>
          <p:cNvPr id="522" name="Google Shape;522;p57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sp>
        <p:nvSpPr>
          <p:cNvPr id="523" name="Google Shape;523;p57"/>
          <p:cNvSpPr txBox="1"/>
          <p:nvPr/>
        </p:nvSpPr>
        <p:spPr>
          <a:xfrm>
            <a:off x="647272" y="1767155"/>
            <a:ext cx="24718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24" name="Google Shape;52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864" y="1464709"/>
            <a:ext cx="10619146" cy="4484027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7"/>
          <p:cNvSpPr txBox="1"/>
          <p:nvPr/>
        </p:nvSpPr>
        <p:spPr>
          <a:xfrm>
            <a:off x="770863" y="6154219"/>
            <a:ext cx="101402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https://dzone.com/articles/java-runtime-performance-monitoring-gc-and-safepoi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8"/>
          <p:cNvSpPr txBox="1"/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JVM Performance Metrics to Monitor</a:t>
            </a:r>
            <a:endParaRPr/>
          </a:p>
        </p:txBody>
      </p:sp>
      <p:sp>
        <p:nvSpPr>
          <p:cNvPr id="532" name="Google Shape;532;p58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sp>
        <p:nvSpPr>
          <p:cNvPr id="533" name="Google Shape;533;p58"/>
          <p:cNvSpPr txBox="1"/>
          <p:nvPr/>
        </p:nvSpPr>
        <p:spPr>
          <a:xfrm>
            <a:off x="647272" y="1767155"/>
            <a:ext cx="24718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34" name="Google Shape;53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272" y="1588139"/>
            <a:ext cx="10927495" cy="4381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9"/>
          <p:cNvSpPr txBox="1"/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Log Options</a:t>
            </a:r>
            <a:endParaRPr/>
          </a:p>
        </p:txBody>
      </p:sp>
      <p:sp>
        <p:nvSpPr>
          <p:cNvPr id="541" name="Google Shape;541;p59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sp>
        <p:nvSpPr>
          <p:cNvPr id="542" name="Google Shape;542;p59"/>
          <p:cNvSpPr txBox="1"/>
          <p:nvPr/>
        </p:nvSpPr>
        <p:spPr>
          <a:xfrm>
            <a:off x="647272" y="1767155"/>
            <a:ext cx="24718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43" name="Google Shape;54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1396" y="1528045"/>
            <a:ext cx="9523823" cy="499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"/>
          <p:cNvSpPr txBox="1"/>
          <p:nvPr>
            <p:ph type="title"/>
          </p:nvPr>
        </p:nvSpPr>
        <p:spPr>
          <a:xfrm>
            <a:off x="521207" y="448056"/>
            <a:ext cx="8746083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Requirements Analysis</a:t>
            </a:r>
            <a:endParaRPr/>
          </a:p>
        </p:txBody>
      </p:sp>
      <p:sp>
        <p:nvSpPr>
          <p:cNvPr id="74" name="Google Shape;74;p6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75" name="Google Shape;7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348" y="1339783"/>
            <a:ext cx="8248382" cy="5022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0"/>
          <p:cNvSpPr txBox="1"/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User CPU</a:t>
            </a:r>
            <a:endParaRPr/>
          </a:p>
        </p:txBody>
      </p:sp>
      <p:sp>
        <p:nvSpPr>
          <p:cNvPr id="550" name="Google Shape;550;p60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sp>
        <p:nvSpPr>
          <p:cNvPr id="551" name="Google Shape;551;p60"/>
          <p:cNvSpPr txBox="1"/>
          <p:nvPr/>
        </p:nvSpPr>
        <p:spPr>
          <a:xfrm>
            <a:off x="647272" y="1767155"/>
            <a:ext cx="24718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52" name="Google Shape;55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864" y="1767155"/>
            <a:ext cx="10760039" cy="3215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1"/>
          <p:cNvSpPr txBox="1"/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System CPU</a:t>
            </a:r>
            <a:endParaRPr/>
          </a:p>
        </p:txBody>
      </p:sp>
      <p:sp>
        <p:nvSpPr>
          <p:cNvPr id="559" name="Google Shape;559;p61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sp>
        <p:nvSpPr>
          <p:cNvPr id="560" name="Google Shape;560;p61"/>
          <p:cNvSpPr txBox="1"/>
          <p:nvPr/>
        </p:nvSpPr>
        <p:spPr>
          <a:xfrm>
            <a:off x="647272" y="1767155"/>
            <a:ext cx="24718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61" name="Google Shape;56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864" y="1767155"/>
            <a:ext cx="10659476" cy="3376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2"/>
          <p:cNvSpPr txBox="1"/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GC Log – Parallel Garbage Collector</a:t>
            </a:r>
            <a:endParaRPr/>
          </a:p>
        </p:txBody>
      </p:sp>
      <p:sp>
        <p:nvSpPr>
          <p:cNvPr id="568" name="Google Shape;568;p62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sp>
        <p:nvSpPr>
          <p:cNvPr id="569" name="Google Shape;569;p62"/>
          <p:cNvSpPr txBox="1"/>
          <p:nvPr/>
        </p:nvSpPr>
        <p:spPr>
          <a:xfrm>
            <a:off x="647272" y="1767155"/>
            <a:ext cx="24718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0" name="Google Shape;570;p62"/>
          <p:cNvSpPr txBox="1"/>
          <p:nvPr/>
        </p:nvSpPr>
        <p:spPr>
          <a:xfrm>
            <a:off x="740344" y="2219161"/>
            <a:ext cx="916353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https://plumbr.io/handbook/garbage-collection-algorithms-implementations/parallel-gc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3"/>
          <p:cNvSpPr txBox="1"/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Allocation/Promotion Failure</a:t>
            </a:r>
            <a:endParaRPr/>
          </a:p>
        </p:txBody>
      </p:sp>
      <p:sp>
        <p:nvSpPr>
          <p:cNvPr id="577" name="Google Shape;577;p63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sp>
        <p:nvSpPr>
          <p:cNvPr id="578" name="Google Shape;578;p63"/>
          <p:cNvSpPr txBox="1"/>
          <p:nvPr/>
        </p:nvSpPr>
        <p:spPr>
          <a:xfrm>
            <a:off x="647272" y="1767155"/>
            <a:ext cx="24718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79" name="Google Shape;579;p63"/>
          <p:cNvPicPr preferRelativeResize="0"/>
          <p:nvPr/>
        </p:nvPicPr>
        <p:blipFill rotWithShape="1">
          <a:blip r:embed="rId3">
            <a:alphaModFix/>
          </a:blip>
          <a:srcRect b="0" l="0" r="0" t="13354"/>
          <a:stretch/>
        </p:blipFill>
        <p:spPr>
          <a:xfrm>
            <a:off x="1542017" y="1448656"/>
            <a:ext cx="8814925" cy="3556088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3"/>
          <p:cNvSpPr txBox="1"/>
          <p:nvPr/>
        </p:nvSpPr>
        <p:spPr>
          <a:xfrm>
            <a:off x="1542017" y="5300430"/>
            <a:ext cx="534159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Promotion Failure</a:t>
            </a:r>
            <a:b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https://plumbr.io/handbook/gc-tuning-in-practice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4"/>
          <p:cNvSpPr txBox="1"/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GC Logs Key Points</a:t>
            </a:r>
            <a:endParaRPr/>
          </a:p>
        </p:txBody>
      </p:sp>
      <p:sp>
        <p:nvSpPr>
          <p:cNvPr id="587" name="Google Shape;587;p64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sp>
        <p:nvSpPr>
          <p:cNvPr id="588" name="Google Shape;588;p64"/>
          <p:cNvSpPr txBox="1"/>
          <p:nvPr/>
        </p:nvSpPr>
        <p:spPr>
          <a:xfrm>
            <a:off x="647272" y="1767155"/>
            <a:ext cx="24718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89" name="Google Shape;589;p64"/>
          <p:cNvPicPr preferRelativeResize="0"/>
          <p:nvPr/>
        </p:nvPicPr>
        <p:blipFill rotWithShape="1">
          <a:blip r:embed="rId3">
            <a:alphaModFix/>
          </a:blip>
          <a:srcRect b="0" l="0" r="0" t="16311"/>
          <a:stretch/>
        </p:blipFill>
        <p:spPr>
          <a:xfrm>
            <a:off x="1058237" y="1767155"/>
            <a:ext cx="9924835" cy="4175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5"/>
          <p:cNvSpPr txBox="1"/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GC Logs Key Points</a:t>
            </a:r>
            <a:endParaRPr/>
          </a:p>
        </p:txBody>
      </p:sp>
      <p:sp>
        <p:nvSpPr>
          <p:cNvPr id="596" name="Google Shape;596;p65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sp>
        <p:nvSpPr>
          <p:cNvPr id="597" name="Google Shape;597;p65"/>
          <p:cNvSpPr txBox="1"/>
          <p:nvPr/>
        </p:nvSpPr>
        <p:spPr>
          <a:xfrm>
            <a:off x="647272" y="1767155"/>
            <a:ext cx="24718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98" name="Google Shape;598;p65"/>
          <p:cNvPicPr preferRelativeResize="0"/>
          <p:nvPr/>
        </p:nvPicPr>
        <p:blipFill rotWithShape="1">
          <a:blip r:embed="rId3">
            <a:alphaModFix/>
          </a:blip>
          <a:srcRect b="0" l="0" r="0" t="19324"/>
          <a:stretch/>
        </p:blipFill>
        <p:spPr>
          <a:xfrm>
            <a:off x="894456" y="1847175"/>
            <a:ext cx="10371601" cy="2702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6"/>
          <p:cNvSpPr txBox="1"/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GC Log – CMS Garbage Collector</a:t>
            </a:r>
            <a:endParaRPr/>
          </a:p>
        </p:txBody>
      </p:sp>
      <p:sp>
        <p:nvSpPr>
          <p:cNvPr id="605" name="Google Shape;605;p66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sp>
        <p:nvSpPr>
          <p:cNvPr id="606" name="Google Shape;606;p66"/>
          <p:cNvSpPr txBox="1"/>
          <p:nvPr/>
        </p:nvSpPr>
        <p:spPr>
          <a:xfrm>
            <a:off x="647272" y="1767155"/>
            <a:ext cx="24718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7" name="Google Shape;607;p66"/>
          <p:cNvSpPr txBox="1"/>
          <p:nvPr/>
        </p:nvSpPr>
        <p:spPr>
          <a:xfrm>
            <a:off x="647272" y="2188337"/>
            <a:ext cx="110459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https://plumbr.io/handbook/garbage-collection-algorithms-implementations#concurrent-mark-and-sweep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7"/>
          <p:cNvSpPr txBox="1"/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GC Log – G1 Garbage Collector</a:t>
            </a:r>
            <a:endParaRPr/>
          </a:p>
        </p:txBody>
      </p:sp>
      <p:sp>
        <p:nvSpPr>
          <p:cNvPr id="614" name="Google Shape;614;p67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sp>
        <p:nvSpPr>
          <p:cNvPr id="615" name="Google Shape;615;p67"/>
          <p:cNvSpPr txBox="1"/>
          <p:nvPr/>
        </p:nvSpPr>
        <p:spPr>
          <a:xfrm>
            <a:off x="647272" y="1767155"/>
            <a:ext cx="24718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6" name="Google Shape;616;p67"/>
          <p:cNvSpPr txBox="1"/>
          <p:nvPr/>
        </p:nvSpPr>
        <p:spPr>
          <a:xfrm>
            <a:off x="1479479" y="1972580"/>
            <a:ext cx="83987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https://plumbr.io/handbook/garbage-collection-algorithms-implementations#g1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8"/>
          <p:cNvSpPr txBox="1"/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GC Tuning - Tooling</a:t>
            </a:r>
            <a:endParaRPr/>
          </a:p>
        </p:txBody>
      </p:sp>
      <p:sp>
        <p:nvSpPr>
          <p:cNvPr id="623" name="Google Shape;623;p68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sp>
        <p:nvSpPr>
          <p:cNvPr id="624" name="Google Shape;624;p68"/>
          <p:cNvSpPr txBox="1"/>
          <p:nvPr/>
        </p:nvSpPr>
        <p:spPr>
          <a:xfrm>
            <a:off x="647272" y="1767155"/>
            <a:ext cx="24718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5" name="Google Shape;625;p68"/>
          <p:cNvSpPr txBox="1"/>
          <p:nvPr/>
        </p:nvSpPr>
        <p:spPr>
          <a:xfrm>
            <a:off x="647272" y="1335582"/>
            <a:ext cx="53255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https://plumbr.io/handbook/gc-tuning-measuring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9"/>
          <p:cNvSpPr txBox="1"/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JVisualVM AWS EC2 Remote Connection</a:t>
            </a:r>
            <a:endParaRPr/>
          </a:p>
        </p:txBody>
      </p:sp>
      <p:sp>
        <p:nvSpPr>
          <p:cNvPr id="632" name="Google Shape;632;p69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sp>
        <p:nvSpPr>
          <p:cNvPr id="633" name="Google Shape;633;p69"/>
          <p:cNvSpPr txBox="1"/>
          <p:nvPr/>
        </p:nvSpPr>
        <p:spPr>
          <a:xfrm>
            <a:off x="647272" y="1767155"/>
            <a:ext cx="24718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34" name="Google Shape;634;p69"/>
          <p:cNvSpPr txBox="1"/>
          <p:nvPr/>
        </p:nvSpPr>
        <p:spPr>
          <a:xfrm>
            <a:off x="647272" y="1335582"/>
            <a:ext cx="1026947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http://msnider.github.io/blog/2014/01/07/visualvm-on-a-remote-ec2-instance-over-an-ssh-tunnel/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https://codetips.coloza.com/2017/07/visualvm-remote-ec2-over-ssh.html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https://stackoverflow.com/questions/19130877/why-does-jmx-connection-to-amazon-ec2-fail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Video Reference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https://www.youtube.com/watch?v=e8gMt0wixls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521207" y="448056"/>
            <a:ext cx="8746083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Definition - Requirements Analysis</a:t>
            </a: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82" name="Google Shape;8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6336" y="1549953"/>
            <a:ext cx="9391650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0"/>
          <p:cNvSpPr txBox="1"/>
          <p:nvPr>
            <p:ph type="title"/>
          </p:nvPr>
        </p:nvSpPr>
        <p:spPr>
          <a:xfrm>
            <a:off x="521207" y="448056"/>
            <a:ext cx="8165593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JVM Heap Dump Analysis – Shallow &amp; Retained heap </a:t>
            </a:r>
            <a:endParaRPr/>
          </a:p>
        </p:txBody>
      </p:sp>
      <p:sp>
        <p:nvSpPr>
          <p:cNvPr id="641" name="Google Shape;641;p70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sp>
        <p:nvSpPr>
          <p:cNvPr id="642" name="Google Shape;642;p70"/>
          <p:cNvSpPr txBox="1"/>
          <p:nvPr/>
        </p:nvSpPr>
        <p:spPr>
          <a:xfrm>
            <a:off x="647272" y="1767155"/>
            <a:ext cx="24718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43" name="Google Shape;64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4569" y="2231660"/>
            <a:ext cx="8612372" cy="41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70"/>
          <p:cNvPicPr preferRelativeResize="0"/>
          <p:nvPr/>
        </p:nvPicPr>
        <p:blipFill rotWithShape="1">
          <a:blip r:embed="rId4">
            <a:alphaModFix/>
          </a:blip>
          <a:srcRect b="0" l="0" r="0" t="33552"/>
          <a:stretch/>
        </p:blipFill>
        <p:spPr>
          <a:xfrm>
            <a:off x="569015" y="1408734"/>
            <a:ext cx="10963481" cy="716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1"/>
          <p:cNvSpPr txBox="1"/>
          <p:nvPr>
            <p:ph type="title"/>
          </p:nvPr>
        </p:nvSpPr>
        <p:spPr>
          <a:xfrm>
            <a:off x="521208" y="448056"/>
            <a:ext cx="8181004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JVM Heap Dump Analysis – Histogram -&gt;List Objects </a:t>
            </a:r>
            <a:endParaRPr/>
          </a:p>
        </p:txBody>
      </p:sp>
      <p:sp>
        <p:nvSpPr>
          <p:cNvPr id="651" name="Google Shape;651;p71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sp>
        <p:nvSpPr>
          <p:cNvPr id="652" name="Google Shape;652;p71"/>
          <p:cNvSpPr txBox="1"/>
          <p:nvPr/>
        </p:nvSpPr>
        <p:spPr>
          <a:xfrm>
            <a:off x="647272" y="1767155"/>
            <a:ext cx="24718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53" name="Google Shape;65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272" y="1613408"/>
            <a:ext cx="10580777" cy="3627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2"/>
          <p:cNvSpPr txBox="1"/>
          <p:nvPr>
            <p:ph type="title"/>
          </p:nvPr>
        </p:nvSpPr>
        <p:spPr>
          <a:xfrm>
            <a:off x="521208" y="448056"/>
            <a:ext cx="8181004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JVM Heap Dump Analysis – Leak Suspects </a:t>
            </a:r>
            <a:endParaRPr/>
          </a:p>
        </p:txBody>
      </p:sp>
      <p:sp>
        <p:nvSpPr>
          <p:cNvPr id="660" name="Google Shape;660;p72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sp>
        <p:nvSpPr>
          <p:cNvPr id="661" name="Google Shape;661;p72"/>
          <p:cNvSpPr txBox="1"/>
          <p:nvPr/>
        </p:nvSpPr>
        <p:spPr>
          <a:xfrm>
            <a:off x="647272" y="1767155"/>
            <a:ext cx="24718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62" name="Google Shape;66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9217" y="1269211"/>
            <a:ext cx="7436671" cy="5085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3"/>
          <p:cNvSpPr txBox="1"/>
          <p:nvPr>
            <p:ph type="title"/>
          </p:nvPr>
        </p:nvSpPr>
        <p:spPr>
          <a:xfrm>
            <a:off x="521208" y="448056"/>
            <a:ext cx="8181004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JVM Heap Dump Analysis – Finding Leak Object</a:t>
            </a:r>
            <a:endParaRPr/>
          </a:p>
        </p:txBody>
      </p:sp>
      <p:sp>
        <p:nvSpPr>
          <p:cNvPr id="669" name="Google Shape;669;p73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sp>
        <p:nvSpPr>
          <p:cNvPr id="670" name="Google Shape;670;p73"/>
          <p:cNvSpPr txBox="1"/>
          <p:nvPr/>
        </p:nvSpPr>
        <p:spPr>
          <a:xfrm>
            <a:off x="647272" y="1767155"/>
            <a:ext cx="24718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71" name="Google Shape;67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864" y="1451978"/>
            <a:ext cx="10749907" cy="4690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4"/>
          <p:cNvSpPr txBox="1"/>
          <p:nvPr>
            <p:ph type="title"/>
          </p:nvPr>
        </p:nvSpPr>
        <p:spPr>
          <a:xfrm>
            <a:off x="521208" y="448056"/>
            <a:ext cx="8181004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JVM Heap Dump Analysis – Top Consumers</a:t>
            </a:r>
            <a:endParaRPr/>
          </a:p>
        </p:txBody>
      </p:sp>
      <p:sp>
        <p:nvSpPr>
          <p:cNvPr id="678" name="Google Shape;678;p74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sp>
        <p:nvSpPr>
          <p:cNvPr id="679" name="Google Shape;679;p74"/>
          <p:cNvSpPr txBox="1"/>
          <p:nvPr/>
        </p:nvSpPr>
        <p:spPr>
          <a:xfrm>
            <a:off x="647272" y="1767155"/>
            <a:ext cx="24718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80" name="Google Shape;68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1252" y="1314699"/>
            <a:ext cx="9708437" cy="5082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5"/>
          <p:cNvSpPr txBox="1"/>
          <p:nvPr>
            <p:ph type="title"/>
          </p:nvPr>
        </p:nvSpPr>
        <p:spPr>
          <a:xfrm>
            <a:off x="521207" y="448056"/>
            <a:ext cx="10513237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Comparing Heap Dump – Histogram </a:t>
            </a:r>
            <a:endParaRPr/>
          </a:p>
        </p:txBody>
      </p:sp>
      <p:sp>
        <p:nvSpPr>
          <p:cNvPr id="687" name="Google Shape;687;p75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sp>
        <p:nvSpPr>
          <p:cNvPr id="688" name="Google Shape;688;p75"/>
          <p:cNvSpPr txBox="1"/>
          <p:nvPr/>
        </p:nvSpPr>
        <p:spPr>
          <a:xfrm>
            <a:off x="647272" y="1767155"/>
            <a:ext cx="24718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89" name="Google Shape;68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273" y="1278401"/>
            <a:ext cx="8876872" cy="322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2077" y="4697217"/>
            <a:ext cx="3922336" cy="1822229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75"/>
          <p:cNvSpPr txBox="1"/>
          <p:nvPr/>
        </p:nvSpPr>
        <p:spPr>
          <a:xfrm>
            <a:off x="3783672" y="5423665"/>
            <a:ext cx="40084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Load other heap dumps and compare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6"/>
          <p:cNvSpPr txBox="1"/>
          <p:nvPr>
            <p:ph type="title"/>
          </p:nvPr>
        </p:nvSpPr>
        <p:spPr>
          <a:xfrm>
            <a:off x="521207" y="448056"/>
            <a:ext cx="10513237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Heap Dump Analysis – jhat </a:t>
            </a:r>
            <a:endParaRPr/>
          </a:p>
        </p:txBody>
      </p:sp>
      <p:sp>
        <p:nvSpPr>
          <p:cNvPr id="698" name="Google Shape;698;p76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sp>
        <p:nvSpPr>
          <p:cNvPr id="699" name="Google Shape;699;p76"/>
          <p:cNvSpPr txBox="1"/>
          <p:nvPr/>
        </p:nvSpPr>
        <p:spPr>
          <a:xfrm>
            <a:off x="647272" y="1767155"/>
            <a:ext cx="24718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00" name="Google Shape;70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078" y="1348263"/>
            <a:ext cx="9077638" cy="131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3066" y="2772412"/>
            <a:ext cx="8995662" cy="133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3066" y="4196795"/>
            <a:ext cx="4828855" cy="2322651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6"/>
          <p:cNvSpPr txBox="1"/>
          <p:nvPr/>
        </p:nvSpPr>
        <p:spPr>
          <a:xfrm>
            <a:off x="6667928" y="4629477"/>
            <a:ext cx="17620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Localhost:7000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7"/>
          <p:cNvSpPr txBox="1"/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Java Performance</a:t>
            </a:r>
            <a:endParaRPr/>
          </a:p>
        </p:txBody>
      </p:sp>
      <p:sp>
        <p:nvSpPr>
          <p:cNvPr id="710" name="Google Shape;710;p77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sp>
        <p:nvSpPr>
          <p:cNvPr id="711" name="Google Shape;711;p77"/>
          <p:cNvSpPr txBox="1"/>
          <p:nvPr/>
        </p:nvSpPr>
        <p:spPr>
          <a:xfrm>
            <a:off x="647272" y="1767155"/>
            <a:ext cx="10623479" cy="6463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https://docs.oracle.com/javase/tutorial/index.html</a:t>
            </a:r>
            <a:endParaRPr sz="1800" u="sng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https://www.dynatrace.com/resources/ebooks/javabook/performance-engineering/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https://www.oracle.com/webfolder/technetwork/tutorials/obe/java/gc01/index.html</a:t>
            </a:r>
            <a:endParaRPr sz="1800" u="sng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https://docs.oracle.com/javase/7/docs/technotes/guides/management/monitoringguide.html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https://www.oracle.com/java/technologies/tuning-garbage-collection-v50-java-virtual-machine.html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https://www.oracle.com/java/technologies/javase/javase-core-technologies-apis.html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https://www.oracle.com/java/technologies/javase/gc-tuning-6.html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https://docs.oracle.com/javase/9/gctuning/JSGCT.pdf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https://www.oracle.com/java/technologies/javase/hotspot-garbage-collection.html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https://docs.oracle.com/javase/7/docs/technotes/tools/windows/java.html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https://docs.oracle.com/javase/8/docs/technotes/guides/troubleshoot/tooldescr.html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8"/>
          <p:cNvSpPr txBox="1"/>
          <p:nvPr>
            <p:ph type="title"/>
          </p:nvPr>
        </p:nvSpPr>
        <p:spPr>
          <a:xfrm>
            <a:off x="521208" y="1536192"/>
            <a:ext cx="6876288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Q &amp; A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8" name="Google Shape;718;p78"/>
          <p:cNvSpPr txBox="1"/>
          <p:nvPr>
            <p:ph idx="4294967295" type="body"/>
          </p:nvPr>
        </p:nvSpPr>
        <p:spPr>
          <a:xfrm>
            <a:off x="541611" y="2614427"/>
            <a:ext cx="9442648" cy="397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19" name="Google Shape;71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869" y="2454939"/>
            <a:ext cx="10537515" cy="4047892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78"/>
          <p:cNvSpPr/>
          <p:nvPr/>
        </p:nvSpPr>
        <p:spPr>
          <a:xfrm>
            <a:off x="10138804" y="6502831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9"/>
          <p:cNvSpPr txBox="1"/>
          <p:nvPr>
            <p:ph idx="4294967295" type="ctrTitle"/>
          </p:nvPr>
        </p:nvSpPr>
        <p:spPr>
          <a:xfrm>
            <a:off x="838200" y="1164324"/>
            <a:ext cx="10515600" cy="3112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 You!</a:t>
            </a:r>
            <a:endParaRPr b="1" i="0" sz="4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79"/>
          <p:cNvSpPr txBox="1"/>
          <p:nvPr>
            <p:ph idx="4294967295" type="subTitle"/>
          </p:nvPr>
        </p:nvSpPr>
        <p:spPr>
          <a:xfrm>
            <a:off x="951346" y="4862944"/>
            <a:ext cx="2367871" cy="613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 b="1" i="0" sz="2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"/>
          <p:cNvSpPr txBox="1"/>
          <p:nvPr>
            <p:ph type="title"/>
          </p:nvPr>
        </p:nvSpPr>
        <p:spPr>
          <a:xfrm>
            <a:off x="521207" y="448056"/>
            <a:ext cx="8746083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Requirements Analysis activities</a:t>
            </a:r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89" name="Google Shape;8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0167" y="1649751"/>
            <a:ext cx="9267825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/>
          <p:nvPr>
            <p:ph type="title"/>
          </p:nvPr>
        </p:nvSpPr>
        <p:spPr>
          <a:xfrm>
            <a:off x="521207" y="448056"/>
            <a:ext cx="8746083" cy="640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</a:pPr>
            <a:r>
              <a:rPr lang="en-US"/>
              <a:t>Design for Performance</a:t>
            </a: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10356942" y="6519446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Raushan Kumar</a:t>
            </a:r>
            <a:endParaRPr/>
          </a:p>
        </p:txBody>
      </p:sp>
      <p:pic>
        <p:nvPicPr>
          <p:cNvPr id="96" name="Google Shape;9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6443" y="1410588"/>
            <a:ext cx="8627438" cy="4918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elcomeDoc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2020-07-31T14:31:20Z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